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20B7E-7ABF-41E5-9E6B-01F63E75CF24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6CC5A-D98C-4C99-BD6C-7AEB01CD5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57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161607"/>
            <a:ext cx="11724640" cy="6377939"/>
          </a:xfrm>
          <a:prstGeom prst="rect">
            <a:avLst/>
          </a:prstGeom>
          <a:solidFill>
            <a:srgbClr val="00B050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 rtl="1">
              <a:buNone/>
              <a:defRPr sz="2800">
                <a:solidFill>
                  <a:srgbClr val="FFFFFF"/>
                </a:solidFill>
                <a:latin typeface="Arial Black" panose="020B0A04020102020204" pitchFamily="34" charset="0"/>
                <a:cs typeface="B Titr" panose="00000700000000000000" pitchFamily="2" charset="-78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a-IR" dirty="0"/>
              <a:t>دوره: </a:t>
            </a:r>
            <a:endParaRPr lang="en-US" dirty="0"/>
          </a:p>
          <a:p>
            <a:r>
              <a:rPr lang="fa-IR" dirty="0"/>
              <a:t>مدرس: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>
                <a:solidFill>
                  <a:srgbClr val="FFFFFF"/>
                </a:solidFill>
                <a:cs typeface="B Mahsa" panose="00000400000000000000" pitchFamily="2" charset="-78"/>
              </a:defRPr>
            </a:lvl1pPr>
          </a:lstStyle>
          <a:p>
            <a:fld id="{89EAEE1C-7A08-4AAE-BFBE-09AFCFB91DC1}" type="datetime1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81" y="347069"/>
            <a:ext cx="2084837" cy="32796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97" y="482599"/>
            <a:ext cx="2913925" cy="31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7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1969-6ECB-4CB0-AD72-C6074941A70F}" type="datetime1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6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4906-F1CB-4648-B132-08270BEEC054}" type="datetime1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86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E66B-4ABD-4BB3-9364-97D39FAECFF3}" type="datetime1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8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F9DD-2FC7-4037-A5E0-2CCFE6D76D80}" type="datetime1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27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F59D-E05A-485E-A271-6EEFE56C0346}" type="datetime1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74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4674-5CA6-4A03-A44B-D7F1BF662FDC}" type="datetime1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4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0030"/>
            <a:ext cx="11724640" cy="637793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 rtl="1">
              <a:buNone/>
              <a:defRPr sz="2800">
                <a:solidFill>
                  <a:srgbClr val="FFFFFF"/>
                </a:solidFill>
                <a:latin typeface="Arial Black" panose="020B0A04020102020204" pitchFamily="34" charset="0"/>
                <a:cs typeface="B Titr" panose="00000700000000000000" pitchFamily="2" charset="-78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a-IR" dirty="0"/>
              <a:t>دوره: </a:t>
            </a:r>
          </a:p>
          <a:p>
            <a:r>
              <a:rPr lang="fa-IR" dirty="0"/>
              <a:t>مدرس: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>
                <a:solidFill>
                  <a:srgbClr val="FFFFFF"/>
                </a:solidFill>
                <a:cs typeface="B Mahsa" panose="00000400000000000000" pitchFamily="2" charset="-78"/>
              </a:defRPr>
            </a:lvl1pPr>
          </a:lstStyle>
          <a:p>
            <a:fld id="{5269465E-4D82-43ED-8530-B5ED9638C5A1}" type="datetime1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81" y="347069"/>
            <a:ext cx="2084837" cy="3279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97" y="482599"/>
            <a:ext cx="2913925" cy="31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9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75524" y="412897"/>
            <a:ext cx="9011752" cy="69820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>
              <a:defRPr sz="4000" b="1" cap="none" spc="0" baseline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Koodak" panose="00000700000000000000" pitchFamily="2" charset="-78"/>
              </a:defRPr>
            </a:lvl1pPr>
          </a:lstStyle>
          <a:p>
            <a:r>
              <a:rPr lang="fa-IR" dirty="0"/>
              <a:t>عنوان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8344" y="1254034"/>
            <a:ext cx="11525693" cy="529481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>
              <a:defRPr sz="3200" baseline="0">
                <a:cs typeface="B Nazanin" panose="00000400000000000000" pitchFamily="2" charset="-78"/>
              </a:defRPr>
            </a:lvl1pPr>
            <a:lvl2pPr>
              <a:defRPr sz="3000" baseline="0">
                <a:cs typeface="B Nazanin" panose="00000400000000000000" pitchFamily="2" charset="-78"/>
              </a:defRPr>
            </a:lvl2pPr>
            <a:lvl3pPr>
              <a:defRPr sz="2800" baseline="0">
                <a:cs typeface="B Nazanin" panose="00000400000000000000" pitchFamily="2" charset="-78"/>
              </a:defRPr>
            </a:lvl3pPr>
            <a:lvl4pPr>
              <a:defRPr sz="2600" baseline="0">
                <a:cs typeface="B Nazanin" panose="00000400000000000000" pitchFamily="2" charset="-78"/>
              </a:defRPr>
            </a:lvl4pPr>
            <a:lvl5pPr>
              <a:defRPr sz="2400" baseline="0">
                <a:cs typeface="B Nazanin" panose="00000400000000000000" pitchFamily="2" charset="-78"/>
              </a:defRPr>
            </a:lvl5pPr>
          </a:lstStyle>
          <a:p>
            <a:pPr lvl="0"/>
            <a:r>
              <a:rPr lang="fa-IR" dirty="0"/>
              <a:t>سطح اول</a:t>
            </a:r>
            <a:endParaRPr lang="en-US" dirty="0"/>
          </a:p>
          <a:p>
            <a:pPr lvl="1"/>
            <a:r>
              <a:rPr lang="fa-IR" dirty="0"/>
              <a:t>سطح دوم</a:t>
            </a:r>
            <a:endParaRPr lang="en-US" dirty="0"/>
          </a:p>
          <a:p>
            <a:pPr lvl="2"/>
            <a:r>
              <a:rPr lang="fa-IR" dirty="0"/>
              <a:t>سطح سوم</a:t>
            </a:r>
            <a:endParaRPr lang="en-US" dirty="0"/>
          </a:p>
          <a:p>
            <a:pPr lvl="3"/>
            <a:r>
              <a:rPr lang="fa-IR" dirty="0"/>
              <a:t>سطح چهارم</a:t>
            </a:r>
            <a:endParaRPr lang="en-US" dirty="0"/>
          </a:p>
          <a:p>
            <a:pPr lvl="4"/>
            <a:r>
              <a:rPr lang="fa-IR" dirty="0"/>
              <a:t>سطح پنجم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C16D6D8-CBC6-4388-BCD4-D8AC24FAB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344" y="412896"/>
            <a:ext cx="701749" cy="698204"/>
          </a:xfrm>
        </p:spPr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8344" y="1166949"/>
            <a:ext cx="9273278" cy="538189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>
              <a:defRPr sz="3200" baseline="0">
                <a:cs typeface="B Nazanin" panose="00000400000000000000" pitchFamily="2" charset="-78"/>
              </a:defRPr>
            </a:lvl1pPr>
            <a:lvl2pPr>
              <a:defRPr sz="3000" baseline="0">
                <a:cs typeface="B Nazanin" panose="00000400000000000000" pitchFamily="2" charset="-78"/>
              </a:defRPr>
            </a:lvl2pPr>
            <a:lvl3pPr>
              <a:defRPr sz="2800" baseline="0">
                <a:cs typeface="B Nazanin" panose="00000400000000000000" pitchFamily="2" charset="-78"/>
              </a:defRPr>
            </a:lvl3pPr>
            <a:lvl4pPr>
              <a:defRPr sz="2400" baseline="0">
                <a:cs typeface="B Nazanin" panose="00000400000000000000" pitchFamily="2" charset="-78"/>
              </a:defRPr>
            </a:lvl4pPr>
            <a:lvl5pPr>
              <a:defRPr sz="2200" baseline="0">
                <a:cs typeface="B Nazanin" panose="00000400000000000000" pitchFamily="2" charset="-78"/>
              </a:defRPr>
            </a:lvl5pPr>
          </a:lstStyle>
          <a:p>
            <a:pPr lvl="0"/>
            <a:r>
              <a:rPr lang="fa-IR" dirty="0"/>
              <a:t>تیتر اول</a:t>
            </a:r>
            <a:endParaRPr lang="en-US" dirty="0"/>
          </a:p>
          <a:p>
            <a:pPr lvl="1"/>
            <a:r>
              <a:rPr lang="fa-IR" dirty="0"/>
              <a:t>سطح دوم</a:t>
            </a:r>
            <a:endParaRPr lang="en-US" dirty="0"/>
          </a:p>
          <a:p>
            <a:pPr lvl="2"/>
            <a:r>
              <a:rPr lang="fa-IR" dirty="0"/>
              <a:t>سطح سوم</a:t>
            </a:r>
            <a:endParaRPr lang="en-US" dirty="0"/>
          </a:p>
          <a:p>
            <a:pPr lvl="3"/>
            <a:r>
              <a:rPr lang="fa-IR" dirty="0"/>
              <a:t>سطح چهارم</a:t>
            </a:r>
            <a:endParaRPr lang="en-US" dirty="0"/>
          </a:p>
          <a:p>
            <a:pPr lvl="4"/>
            <a:r>
              <a:rPr lang="fa-IR" dirty="0"/>
              <a:t>سطح پنجم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671C24-3501-45FB-8094-82569DA689F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649097" y="1369039"/>
            <a:ext cx="2234559" cy="517980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>
            <a:lvl1pPr>
              <a:defRPr sz="2400" baseline="0">
                <a:cs typeface="B Nazanin" panose="00000400000000000000" pitchFamily="2" charset="-78"/>
              </a:defRPr>
            </a:lvl1pPr>
            <a:lvl2pPr>
              <a:defRPr sz="2200" baseline="0">
                <a:cs typeface="B Nazanin" panose="00000400000000000000" pitchFamily="2" charset="-78"/>
              </a:defRPr>
            </a:lvl2pPr>
            <a:lvl3pPr>
              <a:defRPr sz="2000" baseline="0">
                <a:cs typeface="B Nazanin" panose="00000400000000000000" pitchFamily="2" charset="-78"/>
              </a:defRPr>
            </a:lvl3pPr>
            <a:lvl4pPr>
              <a:defRPr sz="1800" baseline="0">
                <a:cs typeface="B Nazanin" panose="00000400000000000000" pitchFamily="2" charset="-78"/>
              </a:defRPr>
            </a:lvl4pPr>
            <a:lvl5pPr>
              <a:defRPr sz="1600" baseline="0">
                <a:cs typeface="B Nazanin" panose="00000400000000000000" pitchFamily="2" charset="-78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a-IR" dirty="0"/>
              <a:t>فهرست سطح اول</a:t>
            </a:r>
            <a:endParaRPr lang="en-US" dirty="0"/>
          </a:p>
          <a:p>
            <a:pPr lvl="1"/>
            <a:r>
              <a:rPr lang="fa-IR" dirty="0"/>
              <a:t>سطح دوم</a:t>
            </a:r>
            <a:endParaRPr lang="en-US" dirty="0"/>
          </a:p>
          <a:p>
            <a:pPr lvl="2"/>
            <a:r>
              <a:rPr lang="fa-IR" dirty="0"/>
              <a:t>سطح سوم</a:t>
            </a:r>
            <a:endParaRPr lang="en-US" dirty="0"/>
          </a:p>
          <a:p>
            <a:pPr lvl="3"/>
            <a:r>
              <a:rPr lang="fa-IR" dirty="0"/>
              <a:t>سطح چهارم</a:t>
            </a:r>
            <a:endParaRPr lang="en-US" dirty="0"/>
          </a:p>
          <a:p>
            <a:pPr lvl="4"/>
            <a:r>
              <a:rPr lang="fa-IR" dirty="0"/>
              <a:t>سطح پنجم</a:t>
            </a:r>
            <a:endParaRPr lang="en-US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83271FC4-1E09-46A9-81F5-C3B51547C3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351" y="375684"/>
            <a:ext cx="9043177" cy="69820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>
              <a:defRPr sz="4000" b="1" cap="none" spc="0" baseline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Koodak" panose="00000700000000000000" pitchFamily="2" charset="-78"/>
              </a:defRPr>
            </a:lvl1pPr>
          </a:lstStyle>
          <a:p>
            <a:r>
              <a:rPr lang="fa-IR" dirty="0"/>
              <a:t>عنوان محتوا</a:t>
            </a:r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ADE062A-8F69-4B12-8D2A-C44153A9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344" y="375684"/>
            <a:ext cx="701749" cy="698204"/>
          </a:xfrm>
        </p:spPr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8344" y="1166950"/>
            <a:ext cx="9273278" cy="47026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>
              <a:defRPr sz="3000" baseline="0">
                <a:cs typeface="B Nazanin" panose="00000400000000000000" pitchFamily="2" charset="-78"/>
              </a:defRPr>
            </a:lvl1pPr>
            <a:lvl2pPr>
              <a:defRPr sz="3200" baseline="0">
                <a:cs typeface="B Nazanin" panose="00000400000000000000" pitchFamily="2" charset="-78"/>
              </a:defRPr>
            </a:lvl2pPr>
            <a:lvl3pPr>
              <a:defRPr sz="2800" baseline="0">
                <a:cs typeface="B Nazanin" panose="00000400000000000000" pitchFamily="2" charset="-78"/>
              </a:defRPr>
            </a:lvl3pPr>
            <a:lvl4pPr>
              <a:defRPr sz="2400" baseline="0">
                <a:cs typeface="B Nazanin" panose="00000400000000000000" pitchFamily="2" charset="-78"/>
              </a:defRPr>
            </a:lvl4pPr>
            <a:lvl5pPr>
              <a:defRPr sz="2400" baseline="0"/>
            </a:lvl5pPr>
          </a:lstStyle>
          <a:p>
            <a:pPr lvl="0"/>
            <a:r>
              <a:rPr lang="fa-IR" dirty="0"/>
              <a:t>متن مرتبط با محتوای ویدئویی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671C24-3501-45FB-8094-82569DA689F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649097" y="1369039"/>
            <a:ext cx="2234559" cy="517980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>
              <a:defRPr sz="1800" baseline="0">
                <a:cs typeface="B Nazanin" panose="00000400000000000000" pitchFamily="2" charset="-78"/>
              </a:defRPr>
            </a:lvl1pPr>
            <a:lvl2pPr>
              <a:defRPr sz="1600" baseline="0">
                <a:cs typeface="B Nazanin" panose="00000400000000000000" pitchFamily="2" charset="-78"/>
              </a:defRPr>
            </a:lvl2pPr>
            <a:lvl3pPr>
              <a:defRPr sz="1400" baseline="0">
                <a:cs typeface="B Nazanin" panose="00000400000000000000" pitchFamily="2" charset="-78"/>
              </a:defRPr>
            </a:lvl3pPr>
            <a:lvl4pPr>
              <a:defRPr sz="12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a-IR" dirty="0"/>
              <a:t>فهرست مطالب</a:t>
            </a:r>
          </a:p>
          <a:p>
            <a:pPr lvl="0"/>
            <a:r>
              <a:rPr lang="fa-IR" dirty="0"/>
              <a:t>سیرس</a:t>
            </a:r>
          </a:p>
          <a:p>
            <a:pPr lvl="1"/>
            <a:r>
              <a:rPr lang="fa-IR" dirty="0"/>
              <a:t>سبرسر</a:t>
            </a:r>
          </a:p>
          <a:p>
            <a:pPr lvl="2"/>
            <a:r>
              <a:rPr lang="fa-IR" dirty="0"/>
              <a:t>بی</a:t>
            </a:r>
            <a:endParaRPr lang="en-US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83271FC4-1E09-46A9-81F5-C3B51547C3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351" y="375684"/>
            <a:ext cx="9043177" cy="69820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>
              <a:defRPr sz="4000" b="1" cap="none" spc="0" baseline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Koodak" panose="00000700000000000000" pitchFamily="2" charset="-78"/>
              </a:defRPr>
            </a:lvl1pPr>
          </a:lstStyle>
          <a:p>
            <a:r>
              <a:rPr lang="fa-IR" dirty="0"/>
              <a:t>عنوان محتوا</a:t>
            </a:r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ADE062A-8F69-4B12-8D2A-C44153A9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344" y="375684"/>
            <a:ext cx="701749" cy="698204"/>
          </a:xfrm>
        </p:spPr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653A07-AF48-4112-9EF0-B148D7141A2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08344" y="1730274"/>
            <a:ext cx="9273278" cy="481857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>
              <a:defRPr sz="3200" baseline="0">
                <a:cs typeface="B Nazanin" panose="00000400000000000000" pitchFamily="2" charset="-78"/>
              </a:defRPr>
            </a:lvl1pPr>
            <a:lvl2pPr>
              <a:defRPr sz="3200" baseline="0">
                <a:cs typeface="B Nazanin" panose="00000400000000000000" pitchFamily="2" charset="-78"/>
              </a:defRPr>
            </a:lvl2pPr>
            <a:lvl3pPr>
              <a:defRPr sz="2800" baseline="0">
                <a:cs typeface="B Nazanin" panose="00000400000000000000" pitchFamily="2" charset="-78"/>
              </a:defRPr>
            </a:lvl3pPr>
            <a:lvl4pPr>
              <a:defRPr sz="2400" baseline="0">
                <a:cs typeface="B Nazanin" panose="00000400000000000000" pitchFamily="2" charset="-78"/>
              </a:defRPr>
            </a:lvl4pPr>
            <a:lvl5pPr>
              <a:defRPr sz="2400" baseline="0"/>
            </a:lvl5pPr>
          </a:lstStyle>
          <a:p>
            <a:pPr lvl="0"/>
            <a:r>
              <a:rPr lang="fa-IR" dirty="0"/>
              <a:t>ویدئو را در اینجا وارد کنید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94CD-5ADE-4EB9-805D-CEA067A2713E}" type="datetime1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13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140351" y="375684"/>
            <a:ext cx="8937300" cy="69820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>
              <a:defRPr sz="4000" b="1" cap="none" spc="0" baseline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Koodak" panose="00000700000000000000" pitchFamily="2" charset="-78"/>
              </a:defRPr>
            </a:lvl1pPr>
          </a:lstStyle>
          <a:p>
            <a:r>
              <a:rPr lang="fa-IR" dirty="0"/>
              <a:t>عنوان محتوا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8344" y="1167548"/>
            <a:ext cx="4429119" cy="531476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>
              <a:defRPr sz="2200" baseline="0">
                <a:cs typeface="B Nazanin" panose="00000400000000000000" pitchFamily="2" charset="-78"/>
              </a:defRPr>
            </a:lvl1pPr>
            <a:lvl2pPr>
              <a:defRPr sz="2000" baseline="0">
                <a:cs typeface="B Nazanin" panose="00000400000000000000" pitchFamily="2" charset="-78"/>
              </a:defRPr>
            </a:lvl2pPr>
            <a:lvl3pPr>
              <a:defRPr sz="1800" baseline="0">
                <a:cs typeface="B Nazanin" panose="00000400000000000000" pitchFamily="2" charset="-78"/>
              </a:defRPr>
            </a:lvl3pPr>
            <a:lvl4pPr>
              <a:defRPr sz="1600" baseline="0">
                <a:cs typeface="B Nazanin" panose="00000400000000000000" pitchFamily="2" charset="-78"/>
              </a:defRPr>
            </a:lvl4pPr>
            <a:lvl5pPr>
              <a:defRPr sz="1600" baseline="0">
                <a:cs typeface="B Nazanin" panose="00000400000000000000" pitchFamily="2" charset="-78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a-IR" dirty="0"/>
              <a:t>عکس یا ویدئوی مربعی را در اینجا وارد کنید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41966" y="1167547"/>
            <a:ext cx="4746171" cy="531476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>
              <a:defRPr sz="3200" baseline="0">
                <a:cs typeface="B Nazanin" panose="00000400000000000000" pitchFamily="2" charset="-78"/>
              </a:defRPr>
            </a:lvl1pPr>
            <a:lvl2pPr>
              <a:defRPr sz="2400" baseline="0">
                <a:cs typeface="B Nazanin" panose="00000400000000000000" pitchFamily="2" charset="-78"/>
              </a:defRPr>
            </a:lvl2pPr>
            <a:lvl3pPr>
              <a:defRPr sz="2000" baseline="0">
                <a:cs typeface="B Nazanin" panose="00000400000000000000" pitchFamily="2" charset="-78"/>
              </a:defRPr>
            </a:lvl3pPr>
            <a:lvl4pPr>
              <a:defRPr sz="1800" baseline="0">
                <a:cs typeface="B Nazanin" panose="00000400000000000000" pitchFamily="2" charset="-78"/>
              </a:defRPr>
            </a:lvl4pPr>
            <a:lvl5pPr>
              <a:defRPr sz="1800" baseline="0">
                <a:cs typeface="B Nazanin" panose="00000400000000000000" pitchFamily="2" charset="-78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a-IR" dirty="0"/>
              <a:t>متن را در اینجا وارد کنید.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9702C45-5923-4EEF-BF0F-8977AD57817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692640" y="1369039"/>
            <a:ext cx="2128334" cy="51132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>
            <a:lvl1pPr>
              <a:defRPr sz="1800" baseline="0">
                <a:cs typeface="B Nazanin" panose="00000400000000000000" pitchFamily="2" charset="-78"/>
              </a:defRPr>
            </a:lvl1pPr>
            <a:lvl2pPr>
              <a:defRPr sz="1600" baseline="0">
                <a:cs typeface="B Nazanin" panose="00000400000000000000" pitchFamily="2" charset="-78"/>
              </a:defRPr>
            </a:lvl2pPr>
            <a:lvl3pPr>
              <a:defRPr sz="1400" baseline="0">
                <a:cs typeface="B Nazanin" panose="00000400000000000000" pitchFamily="2" charset="-78"/>
              </a:defRPr>
            </a:lvl3pPr>
            <a:lvl4pPr>
              <a:defRPr sz="1200" baseline="0">
                <a:cs typeface="B Nazanin" panose="00000400000000000000" pitchFamily="2" charset="-78"/>
              </a:defRPr>
            </a:lvl4pPr>
            <a:lvl5pPr>
              <a:defRPr sz="1200" baseline="0">
                <a:cs typeface="B Nazanin" panose="00000400000000000000" pitchFamily="2" charset="-78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a-IR" dirty="0"/>
              <a:t>فهرست مطالب</a:t>
            </a:r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A873AED-B992-47D6-AC2D-CEFD72C7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8344" y="375684"/>
            <a:ext cx="701749" cy="698204"/>
          </a:xfrm>
        </p:spPr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0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1E6E-EBD2-456B-B190-E5B6E00A83A7}" type="datetime1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8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C5FB-54EA-4CE6-B49E-AACF0A7A7509}" type="datetime1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9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003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0351" y="375684"/>
            <a:ext cx="9176644" cy="698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a-IR" dirty="0"/>
              <a:t>تیتر اصلی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344" y="1209542"/>
            <a:ext cx="11525693" cy="4886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8344" y="6174422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accent1"/>
                </a:solidFill>
                <a:cs typeface="B Mahsa" panose="00000400000000000000" pitchFamily="2" charset="-78"/>
              </a:defRPr>
            </a:lvl1pPr>
          </a:lstStyle>
          <a:p>
            <a:fld id="{8E8BC57E-9134-4CED-8771-25F1C3408D22}" type="datetime1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12083" y="6174421"/>
            <a:ext cx="912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8344" y="375684"/>
            <a:ext cx="701749" cy="698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DB16C5F-C762-43DC-A83E-D37A0CF8D7E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96" y="333551"/>
            <a:ext cx="1413541" cy="7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4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B Titr" panose="00000700000000000000" pitchFamily="2" charset="-78"/>
        </a:defRPr>
      </a:lvl1pPr>
    </p:titleStyle>
    <p:bodyStyle>
      <a:lvl1pPr marL="228600" indent="-182880" algn="r" defTabSz="914400" rtl="1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3152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584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8016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پردازش تصویر و مقدمه ای بر یادگیری ماشین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9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ROI: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1165316"/>
          </a:xfrm>
        </p:spPr>
        <p:txBody>
          <a:bodyPr/>
          <a:lstStyle/>
          <a:p>
            <a:r>
              <a:rPr lang="fa-IR" dirty="0"/>
              <a:t>کپی کردن بخش هایی از عکس  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318" y="3257548"/>
            <a:ext cx="4582164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6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ROI: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1089116"/>
          </a:xfrm>
        </p:spPr>
        <p:txBody>
          <a:bodyPr/>
          <a:lstStyle/>
          <a:p>
            <a:pPr marL="45720" indent="0">
              <a:buNone/>
            </a:pPr>
            <a:r>
              <a:rPr lang="fa-IR" dirty="0" smtClean="0"/>
              <a:t>تغییر سایز دادن عکس ها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93" y="2603324"/>
            <a:ext cx="6903632" cy="3834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66" y="3300349"/>
            <a:ext cx="4381071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1117691"/>
          </a:xfrm>
        </p:spPr>
        <p:txBody>
          <a:bodyPr/>
          <a:lstStyle/>
          <a:p>
            <a:r>
              <a:rPr lang="fa-IR" dirty="0" smtClean="0"/>
              <a:t>جمع کردن دو عکس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450" y="4267046"/>
            <a:ext cx="5277587" cy="2210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5" y="1649533"/>
            <a:ext cx="7668805" cy="249149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8206" y="4813254"/>
            <a:ext cx="5463806" cy="1117691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32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0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8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6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 smtClean="0"/>
              <a:t>برای جمع ماتریسی سایز باید یکسان باشد 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672012" y="5238750"/>
            <a:ext cx="79382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8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870041"/>
          </a:xfrm>
        </p:spPr>
        <p:txBody>
          <a:bodyPr/>
          <a:lstStyle/>
          <a:p>
            <a:r>
              <a:rPr lang="fa-IR" dirty="0" smtClean="0"/>
              <a:t>جمع وزن دار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6399" y="2925186"/>
            <a:ext cx="7791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+ B = C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08344" y="4895849"/>
            <a:ext cx="7791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X1*A+X2*B =C </a:t>
            </a:r>
            <a:endParaRPr lang="en-US" sz="3200" dirty="0"/>
          </a:p>
        </p:txBody>
      </p:sp>
      <p:sp>
        <p:nvSpPr>
          <p:cNvPr id="10" name="Right Arrow 9"/>
          <p:cNvSpPr/>
          <p:nvPr/>
        </p:nvSpPr>
        <p:spPr>
          <a:xfrm rot="10800000">
            <a:off x="3952875" y="2925186"/>
            <a:ext cx="1819275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3952875" y="4895849"/>
            <a:ext cx="1819275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55652" y="314062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جمع ماتریس ها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58025" y="5111292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جمع ماتریس ها با ضریب یا وزن دار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2350" y="3987906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dirty="0" smtClean="0"/>
              <a:t>X1</a:t>
            </a:r>
            <a:r>
              <a:rPr lang="fa-IR" dirty="0" smtClean="0"/>
              <a:t> و </a:t>
            </a:r>
            <a:r>
              <a:rPr lang="en-US" dirty="0" smtClean="0"/>
              <a:t>X2 </a:t>
            </a:r>
            <a:r>
              <a:rPr lang="fa-IR" dirty="0" smtClean="0"/>
              <a:t>را ما انتخاب میکنیم </a:t>
            </a:r>
          </a:p>
          <a:p>
            <a:pPr algn="r" rtl="1"/>
            <a:r>
              <a:rPr lang="fa-IR" dirty="0" smtClean="0"/>
              <a:t>در حالت اول برابر با یک هستد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689066"/>
          </a:xfrm>
        </p:spPr>
        <p:txBody>
          <a:bodyPr/>
          <a:lstStyle/>
          <a:p>
            <a:r>
              <a:rPr lang="en-US" dirty="0" err="1" smtClean="0"/>
              <a:t>addWeighted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950" y="3266881"/>
            <a:ext cx="6439799" cy="2781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68" y="2581333"/>
            <a:ext cx="3533355" cy="37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3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 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803366"/>
          </a:xfrm>
        </p:spPr>
        <p:txBody>
          <a:bodyPr/>
          <a:lstStyle/>
          <a:p>
            <a:r>
              <a:rPr lang="en-US" dirty="0" smtClean="0"/>
              <a:t>And 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15</a:t>
            </a:fld>
            <a:endParaRPr lang="en-US"/>
          </a:p>
        </p:txBody>
      </p:sp>
      <p:pic>
        <p:nvPicPr>
          <p:cNvPr id="4098" name="Picture 2" descr="Python Bitwise Operators - Start operating on the bits of numbers -  TechVidv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2759074"/>
            <a:ext cx="4149725" cy="331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8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 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936716"/>
          </a:xfrm>
        </p:spPr>
        <p:txBody>
          <a:bodyPr/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 descr="Python Bitwise Operators - Start operating on the bits of numbers -  TechVidv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36" y="2671762"/>
            <a:ext cx="4207708" cy="30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20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 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908141"/>
          </a:xfrm>
        </p:spPr>
        <p:txBody>
          <a:bodyPr/>
          <a:lstStyle/>
          <a:p>
            <a:r>
              <a:rPr lang="en-US" dirty="0" smtClean="0"/>
              <a:t>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17</a:t>
            </a:fld>
            <a:endParaRPr lang="en-US"/>
          </a:p>
        </p:txBody>
      </p:sp>
      <p:pic>
        <p:nvPicPr>
          <p:cNvPr id="6148" name="Picture 4" descr="Bit Manipulation | HackerEar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88"/>
          <a:stretch/>
        </p:blipFill>
        <p:spPr bwMode="auto">
          <a:xfrm>
            <a:off x="784225" y="2468562"/>
            <a:ext cx="1216025" cy="331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it Manipulation | HackerEar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4"/>
          <a:stretch/>
        </p:blipFill>
        <p:spPr bwMode="auto">
          <a:xfrm>
            <a:off x="2000000" y="2468562"/>
            <a:ext cx="1247775" cy="331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rake teaches logic operations. - ProgrammerHum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62" y="2779965"/>
            <a:ext cx="7464425" cy="261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1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 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803366"/>
          </a:xfrm>
        </p:spPr>
        <p:txBody>
          <a:bodyPr/>
          <a:lstStyle/>
          <a:p>
            <a:r>
              <a:rPr lang="en-US" dirty="0" smtClean="0"/>
              <a:t>XOR: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18</a:t>
            </a:fld>
            <a:endParaRPr lang="en-US"/>
          </a:p>
        </p:txBody>
      </p:sp>
      <p:pic>
        <p:nvPicPr>
          <p:cNvPr id="7170" name="Picture 2" descr="Python Bitwise Operators - Start operating on the bits of numbers -  TechVidv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179" y="2557462"/>
            <a:ext cx="4806021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0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870041"/>
          </a:xfrm>
        </p:spPr>
        <p:txBody>
          <a:bodyPr/>
          <a:lstStyle/>
          <a:p>
            <a:r>
              <a:rPr lang="fa-IR" dirty="0" smtClean="0"/>
              <a:t>عملیات بیتی در </a:t>
            </a:r>
            <a:r>
              <a:rPr lang="en-US" dirty="0" smtClean="0"/>
              <a:t>Open CV </a:t>
            </a:r>
            <a:r>
              <a:rPr lang="fa-IR" dirty="0" smtClean="0"/>
              <a:t>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72" y="2124075"/>
            <a:ext cx="9535856" cy="2143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49" y="4267499"/>
            <a:ext cx="8268501" cy="23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3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815835"/>
          </a:xfrm>
        </p:spPr>
        <p:txBody>
          <a:bodyPr/>
          <a:lstStyle/>
          <a:p>
            <a:r>
              <a:rPr lang="en-US" dirty="0" smtClean="0"/>
              <a:t>Event </a:t>
            </a:r>
            <a:r>
              <a:rPr lang="fa-IR" smtClean="0"/>
              <a:t> چیست :</a:t>
            </a:r>
            <a:endParaRPr lang="en-US" dirty="0"/>
          </a:p>
        </p:txBody>
      </p:sp>
      <p:pic>
        <p:nvPicPr>
          <p:cNvPr id="1026" name="Picture 2" descr="File:Event driven programming Simply Explained.jp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9" y="2360511"/>
            <a:ext cx="5248506" cy="393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6375862" y="2277688"/>
            <a:ext cx="5458175" cy="3956858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32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0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8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6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 smtClean="0"/>
              <a:t>همون </a:t>
            </a:r>
            <a:r>
              <a:rPr lang="en-US" dirty="0" smtClean="0"/>
              <a:t>interrupt</a:t>
            </a:r>
            <a:endParaRPr lang="fa-IR" dirty="0" smtClean="0"/>
          </a:p>
          <a:p>
            <a:r>
              <a:rPr lang="fa-IR" dirty="0" smtClean="0"/>
              <a:t>وقتی موضوع خاصی اتفاق میفته ( کلیک کردن کاربر ، حرکت موس ، فشار دادن دکمه ای و..) ، کاری را تعریف میکنیم تا انجام شود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عملیات بیتی در </a:t>
            </a:r>
            <a:r>
              <a:rPr lang="en-US" dirty="0"/>
              <a:t>Open CV </a:t>
            </a:r>
            <a:r>
              <a:rPr lang="fa-IR" dirty="0"/>
              <a:t> </a:t>
            </a:r>
            <a:r>
              <a:rPr lang="fa-IR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812891"/>
          </a:xfrm>
        </p:spPr>
        <p:txBody>
          <a:bodyPr/>
          <a:lstStyle/>
          <a:p>
            <a:r>
              <a:rPr lang="en-US" dirty="0" smtClean="0"/>
              <a:t>AND: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18" y="2705047"/>
            <a:ext cx="5287113" cy="762106"/>
          </a:xfrm>
          <a:prstGeom prst="rect">
            <a:avLst/>
          </a:prstGeom>
        </p:spPr>
      </p:pic>
      <p:pic>
        <p:nvPicPr>
          <p:cNvPr id="6" name="Picture 2" descr="Python Bitwise Operators - Start operating on the bits of numbers -  TechVidv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78" y="3861213"/>
            <a:ext cx="3042648" cy="24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4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عملیات بیتی در </a:t>
            </a:r>
            <a:r>
              <a:rPr lang="en-US" dirty="0"/>
              <a:t>Open CV </a:t>
            </a:r>
            <a:r>
              <a:rPr lang="fa-IR" dirty="0"/>
              <a:t> </a:t>
            </a:r>
            <a:r>
              <a:rPr lang="fa-IR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812891"/>
          </a:xfrm>
        </p:spPr>
        <p:txBody>
          <a:bodyPr/>
          <a:lstStyle/>
          <a:p>
            <a:r>
              <a:rPr lang="en-US" dirty="0" smtClean="0"/>
              <a:t>OR: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660" y="2447882"/>
            <a:ext cx="5449060" cy="600159"/>
          </a:xfrm>
          <a:prstGeom prst="rect">
            <a:avLst/>
          </a:prstGeom>
        </p:spPr>
      </p:pic>
      <p:pic>
        <p:nvPicPr>
          <p:cNvPr id="8" name="Picture 2" descr="Python Bitwise Operators - Start operating on the bits of numbers -  TechVidv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36" y="3428999"/>
            <a:ext cx="4207708" cy="30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عملیات بیتی در </a:t>
            </a:r>
            <a:r>
              <a:rPr lang="en-US" dirty="0"/>
              <a:t>Open CV </a:t>
            </a:r>
            <a:r>
              <a:rPr lang="fa-IR" dirty="0"/>
              <a:t> </a:t>
            </a:r>
            <a:r>
              <a:rPr lang="fa-IR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812891"/>
          </a:xfrm>
        </p:spPr>
        <p:txBody>
          <a:bodyPr/>
          <a:lstStyle/>
          <a:p>
            <a:r>
              <a:rPr lang="en-US" dirty="0" smtClean="0"/>
              <a:t>XOR: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81" y="2228907"/>
            <a:ext cx="5144218" cy="619211"/>
          </a:xfrm>
          <a:prstGeom prst="rect">
            <a:avLst/>
          </a:prstGeom>
        </p:spPr>
      </p:pic>
      <p:pic>
        <p:nvPicPr>
          <p:cNvPr id="9" name="Picture 2" descr="Python Bitwise Operators - Start operating on the bits of numbers -  TechVidv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179" y="2938462"/>
            <a:ext cx="4806021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91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عملیات بیتی در </a:t>
            </a:r>
            <a:r>
              <a:rPr lang="en-US" dirty="0"/>
              <a:t>Open CV </a:t>
            </a:r>
            <a:r>
              <a:rPr lang="fa-IR" dirty="0"/>
              <a:t> </a:t>
            </a:r>
            <a:r>
              <a:rPr lang="fa-IR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812891"/>
          </a:xfrm>
        </p:spPr>
        <p:txBody>
          <a:bodyPr/>
          <a:lstStyle/>
          <a:p>
            <a:r>
              <a:rPr lang="en-US" dirty="0" smtClean="0"/>
              <a:t>NOT: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4" descr="Bit Manipulation | HackerEar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88"/>
          <a:stretch/>
        </p:blipFill>
        <p:spPr bwMode="auto">
          <a:xfrm>
            <a:off x="4679950" y="3109912"/>
            <a:ext cx="1216025" cy="331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it Manipulation | HackerEart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4"/>
          <a:stretch/>
        </p:blipFill>
        <p:spPr bwMode="auto">
          <a:xfrm>
            <a:off x="5895725" y="3109912"/>
            <a:ext cx="1247775" cy="331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092" y="2121628"/>
            <a:ext cx="4763165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TrackBars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15934"/>
            <a:ext cx="11525693" cy="850991"/>
          </a:xfrm>
        </p:spPr>
        <p:txBody>
          <a:bodyPr/>
          <a:lstStyle/>
          <a:p>
            <a:r>
              <a:rPr lang="en-US" dirty="0" err="1" smtClean="0"/>
              <a:t>Trackbar</a:t>
            </a:r>
            <a:r>
              <a:rPr lang="fa-IR" dirty="0"/>
              <a:t> </a:t>
            </a:r>
            <a:r>
              <a:rPr lang="fa-IR" dirty="0" smtClean="0"/>
              <a:t>چیست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24</a:t>
            </a:fld>
            <a:endParaRPr lang="en-US"/>
          </a:p>
        </p:txBody>
      </p:sp>
      <p:pic>
        <p:nvPicPr>
          <p:cNvPr id="12292" name="Picture 4" descr="Use createTrackbar to display type - Stack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943" y="2171758"/>
            <a:ext cx="3442949" cy="417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6591299" y="2381250"/>
            <a:ext cx="847725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4" name="Picture 6" descr="Size/length of a trackbar name in opencv - Stack Over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2171758"/>
            <a:ext cx="291465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1504950" y="2438400"/>
            <a:ext cx="847725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0275" y="4762500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میتونیم باهاشون چیزی رو تغییر بدیم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TrackBars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831941"/>
          </a:xfrm>
        </p:spPr>
        <p:txBody>
          <a:bodyPr/>
          <a:lstStyle/>
          <a:p>
            <a:r>
              <a:rPr lang="en-US" dirty="0" err="1" smtClean="0"/>
              <a:t>createTrackbar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24" y="4724374"/>
            <a:ext cx="9260329" cy="447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4" y="2381199"/>
            <a:ext cx="9620712" cy="1439319"/>
          </a:xfrm>
          <a:prstGeom prst="rect">
            <a:avLst/>
          </a:prstGeom>
        </p:spPr>
      </p:pic>
      <p:sp>
        <p:nvSpPr>
          <p:cNvPr id="11" name="Up Arrow 10"/>
          <p:cNvSpPr/>
          <p:nvPr/>
        </p:nvSpPr>
        <p:spPr>
          <a:xfrm rot="18033221">
            <a:off x="4089063" y="2967071"/>
            <a:ext cx="253916" cy="22973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60998" y="435504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70772" y="436668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50877" y="5891265"/>
            <a:ext cx="642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/>
              <a:t>فانکشنی که در صورت تغییر صدا زده میشود</a:t>
            </a:r>
            <a:endParaRPr lang="en-US" dirty="0"/>
          </a:p>
        </p:txBody>
      </p:sp>
      <p:sp>
        <p:nvSpPr>
          <p:cNvPr id="16" name="Up Arrow 15"/>
          <p:cNvSpPr/>
          <p:nvPr/>
        </p:nvSpPr>
        <p:spPr>
          <a:xfrm>
            <a:off x="8963025" y="5282182"/>
            <a:ext cx="314325" cy="5566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0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انواع مدل های رنگ در کامپیوتر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1993991"/>
          </a:xfrm>
        </p:spPr>
        <p:txBody>
          <a:bodyPr>
            <a:normAutofit fontScale="92500" lnSpcReduction="20000"/>
          </a:bodyPr>
          <a:lstStyle/>
          <a:p>
            <a:r>
              <a:rPr lang="fa-IR" dirty="0" smtClean="0"/>
              <a:t>سیاه سفید </a:t>
            </a:r>
            <a:r>
              <a:rPr lang="en-US" dirty="0" smtClean="0"/>
              <a:t>(Gray Scale) </a:t>
            </a:r>
          </a:p>
          <a:p>
            <a:r>
              <a:rPr lang="fa-IR" dirty="0" smtClean="0"/>
              <a:t>رنگی</a:t>
            </a:r>
            <a:r>
              <a:rPr lang="en-US" dirty="0" smtClean="0"/>
              <a:t>  </a:t>
            </a:r>
            <a:r>
              <a:rPr lang="fa-IR" dirty="0" smtClean="0"/>
              <a:t> </a:t>
            </a:r>
            <a:r>
              <a:rPr lang="en-US" dirty="0" smtClean="0"/>
              <a:t>(RGB)</a:t>
            </a:r>
            <a:endParaRPr lang="fa-IR" dirty="0" smtClean="0"/>
          </a:p>
          <a:p>
            <a:r>
              <a:rPr lang="en-US" dirty="0" smtClean="0"/>
              <a:t>BGR</a:t>
            </a:r>
          </a:p>
          <a:p>
            <a:r>
              <a:rPr lang="en-US" dirty="0" smtClean="0"/>
              <a:t>HSV</a:t>
            </a:r>
            <a:endParaRPr lang="fa-I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26</a:t>
            </a:fld>
            <a:endParaRPr lang="en-US"/>
          </a:p>
        </p:txBody>
      </p:sp>
      <p:pic>
        <p:nvPicPr>
          <p:cNvPr id="13314" name="Picture 2" descr="RGB color model – HiSoUR – Hi So You 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0" y="3459376"/>
            <a:ext cx="2968255" cy="29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ither a Grayscale Image - Code Golf Stack Ex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390958"/>
            <a:ext cx="31623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7343775" y="2609850"/>
            <a:ext cx="3238500" cy="542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9125" y="2696646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آینده توضیح داده میشود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965291"/>
          </a:xfrm>
        </p:spPr>
        <p:txBody>
          <a:bodyPr/>
          <a:lstStyle/>
          <a:p>
            <a:r>
              <a:rPr lang="en-US" dirty="0" smtClean="0"/>
              <a:t>BGR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 descr="RGB color model – HiSoUR – Hi So You 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0" y="2438457"/>
            <a:ext cx="3806398" cy="380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86325" y="2438457"/>
            <a:ext cx="6880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/>
              <a:t>همون </a:t>
            </a:r>
            <a:r>
              <a:rPr lang="en-US" sz="2800" dirty="0" smtClean="0"/>
              <a:t>RGB </a:t>
            </a:r>
            <a:r>
              <a:rPr lang="fa-IR" sz="2800" dirty="0" smtClean="0"/>
              <a:t> است ولی در </a:t>
            </a:r>
            <a:r>
              <a:rPr lang="en-US" sz="2800" dirty="0" err="1" smtClean="0"/>
              <a:t>opencv</a:t>
            </a:r>
            <a:r>
              <a:rPr lang="fa-IR" sz="2800" dirty="0"/>
              <a:t> </a:t>
            </a:r>
            <a:r>
              <a:rPr lang="fa-IR" sz="2800" dirty="0" smtClean="0"/>
              <a:t>به ترتیب </a:t>
            </a:r>
            <a:r>
              <a:rPr lang="en-US" sz="2800" dirty="0" err="1" smtClean="0"/>
              <a:t>bgr</a:t>
            </a:r>
            <a:r>
              <a:rPr lang="fa-IR" sz="2800" dirty="0" smtClean="0"/>
              <a:t> عکس ها خوانده میشوند</a:t>
            </a:r>
            <a:endParaRPr lang="en-US" sz="2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انواع مدل های رنگ در کامپیوتر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2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تبدیل مدل های رنگی به یک دیگر: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1003391"/>
          </a:xfrm>
        </p:spPr>
        <p:txBody>
          <a:bodyPr/>
          <a:lstStyle/>
          <a:p>
            <a:r>
              <a:rPr lang="en-US" dirty="0" err="1" smtClean="0"/>
              <a:t>cvtColor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9218" y="271659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i="1" dirty="0">
                <a:latin typeface="Roboto"/>
              </a:rPr>
              <a:t>Syntax:</a:t>
            </a:r>
            <a:r>
              <a:rPr lang="en-US" i="1" dirty="0">
                <a:latin typeface="Roboto"/>
              </a:rPr>
              <a:t> cv2.cvtColor(</a:t>
            </a:r>
            <a:r>
              <a:rPr lang="en-US" i="1" dirty="0" err="1">
                <a:latin typeface="Roboto"/>
              </a:rPr>
              <a:t>src</a:t>
            </a:r>
            <a:r>
              <a:rPr lang="en-US" i="1" dirty="0">
                <a:latin typeface="Roboto"/>
              </a:rPr>
              <a:t>, code[, </a:t>
            </a:r>
            <a:r>
              <a:rPr lang="en-US" i="1" dirty="0" err="1">
                <a:latin typeface="Roboto"/>
              </a:rPr>
              <a:t>dst</a:t>
            </a:r>
            <a:r>
              <a:rPr lang="en-US" i="1" dirty="0">
                <a:latin typeface="Roboto"/>
              </a:rPr>
              <a:t>[, </a:t>
            </a:r>
            <a:r>
              <a:rPr lang="en-US" i="1" dirty="0" err="1">
                <a:latin typeface="Roboto"/>
              </a:rPr>
              <a:t>dstCn</a:t>
            </a:r>
            <a:r>
              <a:rPr lang="en-US" i="1" dirty="0">
                <a:latin typeface="Roboto"/>
              </a:rPr>
              <a:t>]])</a:t>
            </a:r>
          </a:p>
          <a:p>
            <a:pPr fontAlgn="base"/>
            <a:r>
              <a:rPr lang="en-US" b="1" i="1" dirty="0">
                <a:latin typeface="Roboto"/>
              </a:rPr>
              <a:t>Parameters:</a:t>
            </a:r>
            <a:r>
              <a:rPr lang="en-US" i="1" dirty="0">
                <a:latin typeface="Roboto"/>
              </a:rPr>
              <a:t/>
            </a:r>
            <a:br>
              <a:rPr lang="en-US" i="1" dirty="0">
                <a:latin typeface="Roboto"/>
              </a:rPr>
            </a:br>
            <a:r>
              <a:rPr lang="en-US" b="1" i="1" dirty="0" err="1">
                <a:latin typeface="Roboto"/>
              </a:rPr>
              <a:t>src</a:t>
            </a:r>
            <a:r>
              <a:rPr lang="en-US" b="1" i="1" dirty="0">
                <a:latin typeface="Roboto"/>
              </a:rPr>
              <a:t>:</a:t>
            </a:r>
            <a:r>
              <a:rPr lang="en-US" i="1" dirty="0">
                <a:latin typeface="Roboto"/>
              </a:rPr>
              <a:t> It is the image whose color space is to be changed.</a:t>
            </a:r>
            <a:br>
              <a:rPr lang="en-US" i="1" dirty="0">
                <a:latin typeface="Roboto"/>
              </a:rPr>
            </a:br>
            <a:r>
              <a:rPr lang="en-US" b="1" i="1" dirty="0">
                <a:latin typeface="Roboto"/>
              </a:rPr>
              <a:t>code:</a:t>
            </a:r>
            <a:r>
              <a:rPr lang="en-US" i="1" dirty="0">
                <a:latin typeface="Roboto"/>
              </a:rPr>
              <a:t> It is the color space conversion code.</a:t>
            </a:r>
            <a:br>
              <a:rPr lang="en-US" i="1" dirty="0">
                <a:latin typeface="Roboto"/>
              </a:rPr>
            </a:br>
            <a:r>
              <a:rPr lang="en-US" b="1" i="1" dirty="0" err="1">
                <a:latin typeface="Roboto"/>
              </a:rPr>
              <a:t>dst</a:t>
            </a:r>
            <a:r>
              <a:rPr lang="en-US" b="1" i="1" dirty="0">
                <a:latin typeface="Roboto"/>
              </a:rPr>
              <a:t>:</a:t>
            </a:r>
            <a:r>
              <a:rPr lang="en-US" i="1" dirty="0">
                <a:latin typeface="Roboto"/>
              </a:rPr>
              <a:t> It is the output image of the same size and depth as </a:t>
            </a:r>
            <a:r>
              <a:rPr lang="en-US" i="1" dirty="0" err="1">
                <a:latin typeface="Roboto"/>
              </a:rPr>
              <a:t>src</a:t>
            </a:r>
            <a:r>
              <a:rPr lang="en-US" i="1" dirty="0">
                <a:latin typeface="Roboto"/>
              </a:rPr>
              <a:t> image. It is an optional parameter.</a:t>
            </a:r>
            <a:br>
              <a:rPr lang="en-US" i="1" dirty="0">
                <a:latin typeface="Roboto"/>
              </a:rPr>
            </a:br>
            <a:r>
              <a:rPr lang="en-US" b="1" i="1" dirty="0" err="1">
                <a:latin typeface="Roboto"/>
              </a:rPr>
              <a:t>dstCn</a:t>
            </a:r>
            <a:r>
              <a:rPr lang="en-US" b="1" i="1" dirty="0">
                <a:latin typeface="Roboto"/>
              </a:rPr>
              <a:t>:</a:t>
            </a:r>
            <a:r>
              <a:rPr lang="en-US" i="1" dirty="0">
                <a:latin typeface="Roboto"/>
              </a:rPr>
              <a:t> It is the number of channels in the destination image. If the parameter is 0 then the number of the channels is derived automatically from </a:t>
            </a:r>
            <a:r>
              <a:rPr lang="en-US" i="1" dirty="0" err="1">
                <a:latin typeface="Roboto"/>
              </a:rPr>
              <a:t>src</a:t>
            </a:r>
            <a:r>
              <a:rPr lang="en-US" i="1" dirty="0">
                <a:latin typeface="Roboto"/>
              </a:rPr>
              <a:t> and code. It is an optional parameter.</a:t>
            </a:r>
          </a:p>
          <a:p>
            <a:pPr fontAlgn="base"/>
            <a:r>
              <a:rPr lang="en-US" b="1" i="1" dirty="0">
                <a:latin typeface="Roboto"/>
              </a:rPr>
              <a:t>Return Value:</a:t>
            </a:r>
            <a:r>
              <a:rPr lang="en-US" i="1" dirty="0">
                <a:latin typeface="Roboto"/>
              </a:rPr>
              <a:t> It returns an image.</a:t>
            </a:r>
            <a:endParaRPr lang="en-US" b="0" i="1" dirty="0">
              <a:effectLst/>
              <a:latin typeface="Robo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5" y="3081267"/>
            <a:ext cx="5562600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936716"/>
          </a:xfrm>
        </p:spPr>
        <p:txBody>
          <a:bodyPr/>
          <a:lstStyle/>
          <a:p>
            <a:r>
              <a:rPr lang="fa-IR" dirty="0" smtClean="0"/>
              <a:t>تغییر رنگ عکس با </a:t>
            </a:r>
            <a:r>
              <a:rPr lang="en-US" dirty="0" smtClean="0"/>
              <a:t>track bar </a:t>
            </a:r>
            <a:r>
              <a:rPr lang="fa-IR" dirty="0" smtClean="0"/>
              <a:t>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106" y="2596052"/>
            <a:ext cx="4658240" cy="3396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13" y="2544155"/>
            <a:ext cx="4791788" cy="34999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438775" y="3943350"/>
            <a:ext cx="92392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Handling mouse events Open CV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20783"/>
            <a:ext cx="11525693" cy="890650"/>
          </a:xfrm>
        </p:spPr>
        <p:txBody>
          <a:bodyPr/>
          <a:lstStyle/>
          <a:p>
            <a:r>
              <a:rPr lang="en-US" dirty="0" err="1" smtClean="0"/>
              <a:t>click_event</a:t>
            </a:r>
            <a:r>
              <a:rPr lang="en-US" dirty="0" smtClean="0"/>
              <a:t>() </a:t>
            </a:r>
            <a:r>
              <a:rPr lang="fa-IR" dirty="0" smtClean="0"/>
              <a:t>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421" y="4822998"/>
            <a:ext cx="5801535" cy="647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21901" y="3506941"/>
            <a:ext cx="8448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/>
              <a:t>وقتی </a:t>
            </a:r>
            <a:r>
              <a:rPr lang="fa-IR" dirty="0">
                <a:solidFill>
                  <a:srgbClr val="00B0F0"/>
                </a:solidFill>
              </a:rPr>
              <a:t>موضوع خاصی اتفاق میفته </a:t>
            </a:r>
            <a:r>
              <a:rPr lang="fa-IR" dirty="0"/>
              <a:t>( کلیک کردن کاربر ، حرکت موس ، فشار دادن دکمه ای و..) ، </a:t>
            </a:r>
            <a:r>
              <a:rPr lang="fa-IR" dirty="0">
                <a:solidFill>
                  <a:srgbClr val="FF0000"/>
                </a:solidFill>
              </a:rPr>
              <a:t>کاری</a:t>
            </a:r>
            <a:r>
              <a:rPr lang="fa-IR" dirty="0"/>
              <a:t> را تعریف میکنیم تا انجام شود 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6833062" y="4257733"/>
            <a:ext cx="349135" cy="5320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83" y="2362001"/>
            <a:ext cx="6420746" cy="419158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>
            <a:off x="8296102" y="2837215"/>
            <a:ext cx="432262" cy="6364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254" y="2248414"/>
            <a:ext cx="5224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/>
              <a:t>در این حالت فشار دادن یکی از دکمه های موس به عنوان </a:t>
            </a:r>
            <a:r>
              <a:rPr lang="en-US" dirty="0" smtClean="0"/>
              <a:t>event </a:t>
            </a:r>
            <a:r>
              <a:rPr lang="fa-IR" dirty="0" smtClean="0"/>
              <a:t> یا اتفاق در نظر گرفته شده است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7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Handling mouse events Open CV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898962"/>
          </a:xfrm>
        </p:spPr>
        <p:txBody>
          <a:bodyPr/>
          <a:lstStyle/>
          <a:p>
            <a:r>
              <a:rPr lang="fa-IR" dirty="0" smtClean="0"/>
              <a:t>نقاشی با موس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09" y="2910718"/>
            <a:ext cx="6173160" cy="33858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58806" y="2347191"/>
            <a:ext cx="5224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/>
              <a:t>یادآوری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Handling mouse events Open CV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936716"/>
          </a:xfrm>
        </p:spPr>
        <p:txBody>
          <a:bodyPr/>
          <a:lstStyle/>
          <a:p>
            <a:r>
              <a:rPr lang="fa-IR" dirty="0" smtClean="0"/>
              <a:t>به دست آوردن رنگ پیکسل 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8344" y="2190750"/>
            <a:ext cx="11525693" cy="4419599"/>
          </a:xfrm>
          <a:prstGeom prst="rect">
            <a:avLst/>
          </a:prstGeom>
          <a:solidFill>
            <a:schemeClr val="l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32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0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8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6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B Nazanin" panose="00000400000000000000" pitchFamily="2" charset="-78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dirty="0" smtClean="0"/>
              <a:t>تمرین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412896"/>
            <a:ext cx="9496726" cy="6982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Region of interest </a:t>
            </a:r>
            <a:r>
              <a:rPr lang="fa-IR" dirty="0"/>
              <a:t> </a:t>
            </a:r>
            <a:r>
              <a:rPr lang="fa-IR" dirty="0" smtClean="0"/>
              <a:t>یا منقطه مطلوب </a:t>
            </a:r>
            <a:r>
              <a:rPr lang="en-US" dirty="0" smtClean="0"/>
              <a:t>(ROI)</a:t>
            </a:r>
            <a:r>
              <a:rPr lang="fa-IR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993866"/>
          </a:xfrm>
        </p:spPr>
        <p:txBody>
          <a:bodyPr/>
          <a:lstStyle/>
          <a:p>
            <a:r>
              <a:rPr lang="en-US" dirty="0" smtClean="0"/>
              <a:t>ROI</a:t>
            </a:r>
            <a:r>
              <a:rPr lang="fa-IR" dirty="0" smtClean="0"/>
              <a:t> چیست 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https://upload.wikimedia.org/wikipedia/commons/thumb/2/26/Mammograms_MED-SEG.jpg/250px-Mammograms_MED-S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519362"/>
            <a:ext cx="3527684" cy="228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mple Ekman image overlaid with region of interest map used in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7" y="2448852"/>
            <a:ext cx="2894012" cy="289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0184" y="4895790"/>
            <a:ext cx="36861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mtClean="0">
                <a:solidFill>
                  <a:srgbClr val="202122"/>
                </a:solidFill>
                <a:latin typeface=".Arabic UI Text"/>
              </a:rPr>
              <a:t>نصویر سمت چپ، یک تصویر ماموگرام را نشان می دهد؛ تصویر سمت راست، تصویر ماموگرام را بعد از پردازش </a:t>
            </a:r>
            <a:r>
              <a:rPr lang="en-US" smtClean="0">
                <a:solidFill>
                  <a:srgbClr val="202122"/>
                </a:solidFill>
                <a:latin typeface=".Arabic UI Text"/>
              </a:rPr>
              <a:t>MED-SEG </a:t>
            </a:r>
            <a:r>
              <a:rPr lang="fa-IR" smtClean="0">
                <a:solidFill>
                  <a:srgbClr val="202122"/>
                </a:solidFill>
                <a:latin typeface=".Arabic UI Text"/>
              </a:rPr>
              <a:t>نشان می دهد که در آن نقاط مطلوب به رنگ سفید برچسب گذاری شده اند.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76206" y="5543818"/>
            <a:ext cx="3686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dirty="0" smtClean="0">
                <a:solidFill>
                  <a:srgbClr val="202122"/>
                </a:solidFill>
                <a:latin typeface=".Arabic UI Text"/>
              </a:rPr>
              <a:t>برای باز کردن قفل ها بر اساس چشم ، منطقه ی مطلوب ما چشم ها هستند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ROI: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727166"/>
          </a:xfrm>
        </p:spPr>
        <p:txBody>
          <a:bodyPr/>
          <a:lstStyle/>
          <a:p>
            <a:pPr algn="l" rtl="0"/>
            <a:r>
              <a:rPr lang="en-US" dirty="0" smtClean="0"/>
              <a:t>Split()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RGB Image Decomposition - File Exchange - MATLAB Cent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48" y="1863633"/>
            <a:ext cx="3320753" cy="274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663" y="4747880"/>
            <a:ext cx="4115374" cy="12765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8344" y="492447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i="1" dirty="0">
                <a:latin typeface="Roboto"/>
              </a:rPr>
              <a:t>Syntax:</a:t>
            </a:r>
            <a:r>
              <a:rPr lang="en-US" i="1" dirty="0">
                <a:latin typeface="Roboto"/>
              </a:rPr>
              <a:t/>
            </a:r>
            <a:br>
              <a:rPr lang="en-US" i="1" dirty="0">
                <a:latin typeface="Roboto"/>
              </a:rPr>
            </a:br>
            <a:r>
              <a:rPr lang="en-US" i="1" dirty="0" err="1">
                <a:latin typeface="Roboto"/>
              </a:rPr>
              <a:t>var</a:t>
            </a:r>
            <a:r>
              <a:rPr lang="en-US" i="1" dirty="0">
                <a:latin typeface="Roboto"/>
              </a:rPr>
              <a:t> = </a:t>
            </a:r>
            <a:r>
              <a:rPr lang="en-US" i="1" dirty="0" smtClean="0">
                <a:latin typeface="Roboto"/>
              </a:rPr>
              <a:t>cv2.split(image)</a:t>
            </a:r>
            <a:r>
              <a:rPr lang="en-US" i="1" dirty="0">
                <a:latin typeface="Roboto"/>
              </a:rPr>
              <a:t/>
            </a:r>
            <a:br>
              <a:rPr lang="en-US" i="1" dirty="0">
                <a:latin typeface="Roboto"/>
              </a:rPr>
            </a:br>
            <a:r>
              <a:rPr lang="en-US" b="1" i="1" dirty="0" smtClean="0">
                <a:latin typeface="Roboto"/>
              </a:rPr>
              <a:t>Return </a:t>
            </a:r>
            <a:r>
              <a:rPr lang="en-US" b="1" i="1" dirty="0">
                <a:latin typeface="Roboto"/>
              </a:rPr>
              <a:t>Value:</a:t>
            </a:r>
            <a:r>
              <a:rPr lang="en-US" i="1" dirty="0">
                <a:latin typeface="Roboto"/>
              </a:rPr>
              <a:t> It returns a tuple containing bands.</a:t>
            </a:r>
            <a:endParaRPr lang="en-US" b="0" i="1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7477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ROI: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974816"/>
          </a:xfrm>
        </p:spPr>
        <p:txBody>
          <a:bodyPr/>
          <a:lstStyle/>
          <a:p>
            <a:pPr algn="l" rtl="0"/>
            <a:r>
              <a:rPr lang="en-US" dirty="0" smtClean="0"/>
              <a:t>Merge()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903" y="3557502"/>
            <a:ext cx="4248743" cy="12288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1975" y="37102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latin typeface="Roboto"/>
              </a:rPr>
              <a:t>Syntax:</a:t>
            </a:r>
            <a:r>
              <a:rPr lang="en-US" i="1" dirty="0">
                <a:latin typeface="Roboto"/>
              </a:rPr>
              <a:t/>
            </a:r>
            <a:br>
              <a:rPr lang="en-US" i="1" dirty="0">
                <a:latin typeface="Roboto"/>
              </a:rPr>
            </a:br>
            <a:r>
              <a:rPr lang="en-US" i="1" dirty="0" err="1">
                <a:latin typeface="Roboto"/>
              </a:rPr>
              <a:t>img</a:t>
            </a:r>
            <a:r>
              <a:rPr lang="en-US" i="1" dirty="0">
                <a:latin typeface="Roboto"/>
              </a:rPr>
              <a:t>=cv2.merge((</a:t>
            </a:r>
            <a:r>
              <a:rPr lang="en-US" i="1" dirty="0" err="1">
                <a:latin typeface="Roboto"/>
              </a:rPr>
              <a:t>b,g,r</a:t>
            </a:r>
            <a:r>
              <a:rPr lang="en-US" i="1" dirty="0">
                <a:latin typeface="Roboto"/>
              </a:rPr>
              <a:t>))</a:t>
            </a:r>
            <a:br>
              <a:rPr lang="en-US" i="1" dirty="0">
                <a:latin typeface="Roboto"/>
              </a:rPr>
            </a:br>
            <a:r>
              <a:rPr lang="en-US" b="1" i="1" dirty="0">
                <a:latin typeface="Roboto"/>
              </a:rPr>
              <a:t>Return Value:</a:t>
            </a:r>
            <a:r>
              <a:rPr lang="en-US" i="1" dirty="0">
                <a:latin typeface="Roboto"/>
              </a:rPr>
              <a:t> It </a:t>
            </a:r>
            <a:r>
              <a:rPr lang="en-US" i="1" dirty="0" smtClean="0">
                <a:latin typeface="Roboto"/>
              </a:rPr>
              <a:t>returns an image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88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en-US" dirty="0" smtClean="0"/>
              <a:t>ROI: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44" y="1254034"/>
            <a:ext cx="11525693" cy="1117691"/>
          </a:xfrm>
        </p:spPr>
        <p:txBody>
          <a:bodyPr/>
          <a:lstStyle/>
          <a:p>
            <a:r>
              <a:rPr lang="fa-IR" dirty="0" smtClean="0"/>
              <a:t>کپی کردن بخش هایی از عکس  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16C5F-C762-43DC-A83E-D37A0CF8D7E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1" y="2638424"/>
            <a:ext cx="4168649" cy="3686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704" y="2354860"/>
            <a:ext cx="3571875" cy="4253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579" y="2818111"/>
            <a:ext cx="3875942" cy="334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6518" y="813235"/>
            <a:ext cx="801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عکس یک ماتریسه میتونیم بخش هایی از ماتریس رو کپی کنیم و جای دیگه بذاریم 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5056853" y="1292560"/>
            <a:ext cx="409575" cy="1010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4337" y="2371725"/>
            <a:ext cx="1744183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61624" y="2838852"/>
            <a:ext cx="1111709" cy="675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8741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282B56A8-6FBA-4EA2-9CCC-4F39D5B1E89E}" vid="{9C0725DF-B9F0-475D-A3ED-8D13F057FF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</Template>
  <TotalTime>560</TotalTime>
  <Words>474</Words>
  <Application>Microsoft Office PowerPoint</Application>
  <PresentationFormat>Widescreen</PresentationFormat>
  <Paragraphs>116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.Arabic UI Text</vt:lpstr>
      <vt:lpstr>Arial</vt:lpstr>
      <vt:lpstr>Arial Black</vt:lpstr>
      <vt:lpstr>B Koodak</vt:lpstr>
      <vt:lpstr>B Mahsa</vt:lpstr>
      <vt:lpstr>B Nazanin</vt:lpstr>
      <vt:lpstr>B Titr</vt:lpstr>
      <vt:lpstr>Calibri</vt:lpstr>
      <vt:lpstr>Corbel</vt:lpstr>
      <vt:lpstr>Roboto</vt:lpstr>
      <vt:lpstr>Tahoma</vt:lpstr>
      <vt:lpstr>Theme1</vt:lpstr>
      <vt:lpstr>PowerPoint Presentation</vt:lpstr>
      <vt:lpstr>مقدمه:</vt:lpstr>
      <vt:lpstr>Handling mouse events Open CV :</vt:lpstr>
      <vt:lpstr>Handling mouse events Open CV :</vt:lpstr>
      <vt:lpstr>Handling mouse events Open CV :</vt:lpstr>
      <vt:lpstr>Region of interest  یا منقطه مطلوب (ROI):</vt:lpstr>
      <vt:lpstr>ROI:</vt:lpstr>
      <vt:lpstr>ROI:</vt:lpstr>
      <vt:lpstr>ROI:</vt:lpstr>
      <vt:lpstr>ROI:</vt:lpstr>
      <vt:lpstr>ROI:</vt:lpstr>
      <vt:lpstr>ROI:</vt:lpstr>
      <vt:lpstr>ROI:</vt:lpstr>
      <vt:lpstr>ROI:</vt:lpstr>
      <vt:lpstr>مقدمه : </vt:lpstr>
      <vt:lpstr>مقدمه : </vt:lpstr>
      <vt:lpstr>مقدمه : </vt:lpstr>
      <vt:lpstr>مقدمه : </vt:lpstr>
      <vt:lpstr>مقدمه :</vt:lpstr>
      <vt:lpstr>عملیات بیتی در Open CV  :</vt:lpstr>
      <vt:lpstr>عملیات بیتی در Open CV  :</vt:lpstr>
      <vt:lpstr>عملیات بیتی در Open CV  :</vt:lpstr>
      <vt:lpstr>عملیات بیتی در Open CV  :</vt:lpstr>
      <vt:lpstr>TrackBars:</vt:lpstr>
      <vt:lpstr>TrackBars:</vt:lpstr>
      <vt:lpstr>انواع مدل های رنگ در کامپیوتر :</vt:lpstr>
      <vt:lpstr>انواع مدل های رنگ در کامپیوتر :</vt:lpstr>
      <vt:lpstr>تبدیل مدل های رنگی به یک دیگر: </vt:lpstr>
      <vt:lpstr>مثال :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142</cp:revision>
  <dcterms:created xsi:type="dcterms:W3CDTF">2020-08-25T18:22:17Z</dcterms:created>
  <dcterms:modified xsi:type="dcterms:W3CDTF">2020-08-27T16:24:29Z</dcterms:modified>
</cp:coreProperties>
</file>